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Default Extension="jpeg" ContentType="image/jpeg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s/slide54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58"/>
  </p:notesMasterIdLst>
  <p:sldIdLst>
    <p:sldId id="257" r:id="rId2"/>
    <p:sldId id="258" r:id="rId3"/>
    <p:sldId id="259" r:id="rId4"/>
    <p:sldId id="309" r:id="rId5"/>
    <p:sldId id="260" r:id="rId6"/>
    <p:sldId id="256" r:id="rId7"/>
    <p:sldId id="272" r:id="rId8"/>
    <p:sldId id="273" r:id="rId9"/>
    <p:sldId id="274" r:id="rId10"/>
    <p:sldId id="275" r:id="rId11"/>
    <p:sldId id="262" r:id="rId12"/>
    <p:sldId id="263" r:id="rId13"/>
    <p:sldId id="264" r:id="rId14"/>
    <p:sldId id="265" r:id="rId15"/>
    <p:sldId id="266" r:id="rId16"/>
    <p:sldId id="267" r:id="rId17"/>
    <p:sldId id="284" r:id="rId18"/>
    <p:sldId id="268" r:id="rId19"/>
    <p:sldId id="269" r:id="rId20"/>
    <p:sldId id="285" r:id="rId21"/>
    <p:sldId id="270" r:id="rId22"/>
    <p:sldId id="276" r:id="rId23"/>
    <p:sldId id="277" r:id="rId24"/>
    <p:sldId id="278" r:id="rId25"/>
    <p:sldId id="279" r:id="rId26"/>
    <p:sldId id="302" r:id="rId27"/>
    <p:sldId id="310" r:id="rId28"/>
    <p:sldId id="305" r:id="rId29"/>
    <p:sldId id="303" r:id="rId30"/>
    <p:sldId id="312" r:id="rId31"/>
    <p:sldId id="313" r:id="rId32"/>
    <p:sldId id="311" r:id="rId33"/>
    <p:sldId id="306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307" r:id="rId48"/>
    <p:sldId id="299" r:id="rId49"/>
    <p:sldId id="300" r:id="rId50"/>
    <p:sldId id="301" r:id="rId51"/>
    <p:sldId id="281" r:id="rId52"/>
    <p:sldId id="315" r:id="rId53"/>
    <p:sldId id="316" r:id="rId54"/>
    <p:sldId id="317" r:id="rId55"/>
    <p:sldId id="308" r:id="rId56"/>
    <p:sldId id="283" r:id="rId57"/>
  </p:sldIdLst>
  <p:sldSz cx="9144000" cy="6858000" type="screen4x3"/>
  <p:notesSz cx="6858000" cy="9144000"/>
  <p:custShowLst>
    <p:custShow name="Custom Show 1" id="0">
      <p:sldLst>
        <p:sld r:id="rId2"/>
        <p:sld r:id="rId3"/>
        <p:sld r:id="rId4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  <p:sld r:id="rId26"/>
        <p:sld r:id="rId27"/>
        <p:sld r:id="rId30"/>
        <p:sld r:id="rId29"/>
        <p:sld r:id="rId34"/>
        <p:sld r:id="rId35"/>
        <p:sld r:id="rId36"/>
        <p:sld r:id="rId37"/>
        <p:sld r:id="rId38"/>
        <p:sld r:id="rId39"/>
        <p:sld r:id="rId40"/>
        <p:sld r:id="rId41"/>
        <p:sld r:id="rId42"/>
        <p:sld r:id="rId43"/>
        <p:sld r:id="rId44"/>
        <p:sld r:id="rId45"/>
        <p:sld r:id="rId46"/>
        <p:sld r:id="rId47"/>
        <p:sld r:id="rId48"/>
        <p:sld r:id="rId49"/>
        <p:sld r:id="rId50"/>
        <p:sld r:id="rId51"/>
        <p:sld r:id="rId52"/>
        <p:sld r:id="rId56"/>
        <p:sld r:id="rId57"/>
      </p:sldLst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loop="1" showNarration="1">
    <p:kiosk/>
    <p:sldAll/>
    <p:penClr>
      <a:schemeClr val="tx1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07033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6826" autoAdjust="0"/>
    <p:restoredTop sz="94607" autoAdjust="0"/>
  </p:normalViewPr>
  <p:slideViewPr>
    <p:cSldViewPr>
      <p:cViewPr varScale="1">
        <p:scale>
          <a:sx n="146" d="100"/>
          <a:sy n="146" d="100"/>
        </p:scale>
        <p:origin x="-12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2011012-3E9A-A547-A8FF-11E6A5929493}" type="datetime1">
              <a:rPr lang="en-US"/>
              <a:pPr>
                <a:defRPr/>
              </a:pPr>
              <a:t>11/5/15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303167-C0C5-3A42-8B39-15E2A5F29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484238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C4D572-275B-C642-AC4A-FF0AEA931BC9}" type="slidenum">
              <a:rPr lang="en-US" smtClean="0">
                <a:ea typeface="ＭＳ Ｐゴシック" charset="-128"/>
                <a:cs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3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6" name="Rectangle 5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" name="Picture 12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Action Button: Beginning 9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5" name="Rectangle 4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6" name="Picture 11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Action Button: Forward or Next 6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eginning 8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0D8C7-700C-2D46-922D-FE0008AD9A61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2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6" name="Rectangle 5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" name="Picture 12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Action Button: Beginning 9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86185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980728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6" name="Rectangle 5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" name="Picture 11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Action Button: Forward or Next 7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Action Button: Beginning 9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2974-9809-0445-8A06-E27E9AEBA996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ction Button: Forward or Next 6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eginning 8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B383E-B1E5-654C-9C18-986018BDFB37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E5A9F-A399-FC41-ACDB-5D45A62FB6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4" name="Rectangle 3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" name="Picture 11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Action Button: Forward or Next 5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Action Button: Beginning 7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Forward or Next 1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" name="Action Button: Back or Previous 2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Action Button: Beginning 3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7151688" y="6369050"/>
            <a:ext cx="1912937" cy="393700"/>
            <a:chOff x="7152184" y="6369472"/>
            <a:chExt cx="1912374" cy="393228"/>
          </a:xfrm>
        </p:grpSpPr>
        <p:sp>
          <p:nvSpPr>
            <p:cNvPr id="6" name="Rectangle 5"/>
            <p:cNvSpPr/>
            <p:nvPr userDrawn="1"/>
          </p:nvSpPr>
          <p:spPr>
            <a:xfrm>
              <a:off x="7152184" y="6369472"/>
              <a:ext cx="1323585" cy="3694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© ART 2012</a:t>
              </a:r>
              <a:endParaRPr lang="en-GB" dirty="0"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7" name="Picture 14" descr="D:\Documents\Advanced Rail Technologies\Admin\Logo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8424" y="6391986"/>
              <a:ext cx="676134" cy="37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eginning 8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7255-5FDB-6B49-A7AA-6ECFF152ED4A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8D9BA-3BE2-E541-9149-1C26565207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 userDrawn="1"/>
        </p:nvSpPr>
        <p:spPr>
          <a:xfrm>
            <a:off x="8812213" y="6086475"/>
            <a:ext cx="215900" cy="215900"/>
          </a:xfrm>
          <a:prstGeom prst="actionButtonForwardNext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 userDrawn="1"/>
        </p:nvSpPr>
        <p:spPr>
          <a:xfrm>
            <a:off x="8453438" y="6086475"/>
            <a:ext cx="215900" cy="215900"/>
          </a:xfrm>
          <a:prstGeom prst="actionButtonBackPrevious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Action Button: Beginning 8">
            <a:hlinkClick r:id="" action="ppaction://hlinkshowjump?jump=firstslide" highlightClick="1"/>
          </p:cNvPr>
          <p:cNvSpPr/>
          <p:nvPr userDrawn="1"/>
        </p:nvSpPr>
        <p:spPr>
          <a:xfrm>
            <a:off x="8093075" y="6086475"/>
            <a:ext cx="215900" cy="215900"/>
          </a:xfrm>
          <a:prstGeom prst="actionButtonBeginning">
            <a:avLst/>
          </a:prstGeom>
          <a:solidFill>
            <a:schemeClr val="tx1"/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2B425-C3F9-8345-88DD-004F03332B79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BB69C-836C-8545-BE23-6CB4622712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8D61D-FBE9-A64F-B309-4BFC5A256E46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4BAF2-5CBA-384E-A29D-23CDD3B229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D0067-5BA3-B74E-9BB9-3850EDF82696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CAE4-8429-B248-8264-A9AA410E0A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advTm="1500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678CDF1-938C-D147-9452-6E0EA3925446}" type="datetime1">
              <a:rPr lang="en-GB"/>
              <a:pPr>
                <a:defRPr/>
              </a:pPr>
              <a:t>11/5/15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0DA7164-6F46-DD40-BDDA-228B7443E3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24" r:id="rId10"/>
    <p:sldLayoutId id="2147483734" r:id="rId11"/>
  </p:sldLayoutIdLst>
  <p:transition advTm="15000"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charset="0"/>
          <a:ea typeface="ＭＳ Ｐゴシック" charset="-128"/>
          <a:cs typeface="ＭＳ Ｐゴシック" charset="-128"/>
        </a:defRPr>
      </a:lvl9pPr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charset="2"/>
        <a:buChar char="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charset="2"/>
        <a:buChar char="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charset="2"/>
        <a:buChar char=""/>
        <a:defRPr lang="en-US"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8077200" cy="16733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Railway Control Centre</a:t>
            </a:r>
            <a:b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Track Warrant System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685800" y="3500438"/>
            <a:ext cx="8077200" cy="1500187"/>
          </a:xfrm>
        </p:spPr>
        <p:txBody>
          <a:bodyPr/>
          <a:lstStyle/>
          <a:p>
            <a:pPr eaLnBrk="1" hangingPunct="1"/>
            <a:r>
              <a:rPr lang="en-GB" sz="7200" dirty="0" smtClean="0">
                <a:latin typeface="Trebuchet MS" charset="0"/>
              </a:rPr>
              <a:t>TWS</a:t>
            </a:r>
          </a:p>
        </p:txBody>
      </p:sp>
      <p:pic>
        <p:nvPicPr>
          <p:cNvPr id="14340" name="Picture 3" descr="D:\Documents\Advanced Rail Technologies\Admin\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333375"/>
            <a:ext cx="22034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>
                <a:solidFill>
                  <a:schemeClr val="accent1">
                    <a:satMod val="150000"/>
                  </a:schemeClr>
                </a:solidFill>
                <a:latin typeface="Trebuchet MS" pitchFamily="34" charset="0"/>
                <a:ea typeface="+mj-ea"/>
                <a:cs typeface="+mj-cs"/>
              </a:rPr>
              <a:t>TWS – What is its purpose?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Provide an easy-to-use system to manage key information about train movements through the network</a:t>
            </a:r>
            <a:br>
              <a:rPr lang="en-GB" sz="2800" smtClean="0"/>
            </a:br>
            <a:endParaRPr lang="en-GB" sz="2800" smtClean="0"/>
          </a:p>
          <a:p>
            <a:pPr eaLnBrk="1" hangingPunct="1"/>
            <a:r>
              <a:rPr lang="en-GB" sz="2800" smtClean="0"/>
              <a:t>Manage track workers accessing track sections</a:t>
            </a:r>
            <a:br>
              <a:rPr lang="en-GB" sz="2800" smtClean="0"/>
            </a:br>
            <a:endParaRPr lang="en-GB" sz="2800" smtClean="0"/>
          </a:p>
          <a:p>
            <a:pPr eaLnBrk="1" hangingPunct="1"/>
            <a:r>
              <a:rPr lang="en-GB" sz="2800" smtClean="0"/>
              <a:t>Support existing operations which may be ‘phone or radio-based</a:t>
            </a:r>
            <a:br>
              <a:rPr lang="en-GB" sz="2800" smtClean="0"/>
            </a:br>
            <a:endParaRPr lang="en-GB" sz="2800" smtClean="0"/>
          </a:p>
          <a:p>
            <a:pPr eaLnBrk="1" hangingPunct="1"/>
            <a:r>
              <a:rPr lang="en-GB" sz="2800" smtClean="0"/>
              <a:t>Share information in real-time about train locations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>
                <a:solidFill>
                  <a:schemeClr val="accent1">
                    <a:satMod val="150000"/>
                  </a:schemeClr>
                </a:solidFill>
                <a:latin typeface="Trebuchet MS" pitchFamily="34" charset="0"/>
                <a:ea typeface="+mj-ea"/>
                <a:cs typeface="+mj-cs"/>
              </a:rPr>
              <a:t>TWS – How does it work?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TWS emulates the traditional signalling processes of ‘Absolute Block Working’ .</a:t>
            </a:r>
            <a:br>
              <a:rPr lang="en-GB" sz="2800" dirty="0" smtClean="0"/>
            </a:br>
            <a:endParaRPr lang="en-GB" sz="2800" dirty="0" smtClean="0"/>
          </a:p>
          <a:p>
            <a:pPr eaLnBrk="1" hangingPunct="1"/>
            <a:r>
              <a:rPr lang="en-GB" sz="2800" dirty="0" smtClean="0"/>
              <a:t>TWS stores records of movements to assist in preventing more than one train  accidentally occupying the same section at the same time.</a:t>
            </a:r>
            <a:br>
              <a:rPr lang="en-GB" sz="2800" dirty="0" smtClean="0"/>
            </a:br>
            <a:endParaRPr lang="en-GB" sz="2800" dirty="0" smtClean="0"/>
          </a:p>
          <a:p>
            <a:pPr eaLnBrk="1" hangingPunct="1"/>
            <a:r>
              <a:rPr lang="en-GB" sz="2800" dirty="0" smtClean="0"/>
              <a:t>The system prevents ‘Movement Warrants’ being issued where the block section is already occupied by another train or track workers.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>
                <a:solidFill>
                  <a:schemeClr val="accent1">
                    <a:satMod val="150000"/>
                  </a:schemeClr>
                </a:solidFill>
                <a:latin typeface="Trebuchet MS" pitchFamily="34" charset="0"/>
                <a:ea typeface="+mj-ea"/>
                <a:cs typeface="+mj-cs"/>
              </a:rPr>
              <a:t>TWS – How does it work?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/>
              <a:t>TWS </a:t>
            </a:r>
            <a:r>
              <a:rPr lang="en-GB" sz="2800" dirty="0" smtClean="0"/>
              <a:t>is suitable for single lines </a:t>
            </a:r>
            <a:r>
              <a:rPr lang="en-GB" sz="2800" dirty="0"/>
              <a:t>a</a:t>
            </a:r>
            <a:r>
              <a:rPr lang="en-GB" sz="2800" dirty="0" smtClean="0"/>
              <a:t>nd for double or multiple track sections, or any combination of these.</a:t>
            </a:r>
          </a:p>
          <a:p>
            <a:pPr eaLnBrk="1" hangingPunct="1"/>
            <a:endParaRPr lang="en-GB" sz="2800" dirty="0"/>
          </a:p>
          <a:p>
            <a:pPr eaLnBrk="1" hangingPunct="1"/>
            <a:r>
              <a:rPr lang="en-GB" sz="2800" dirty="0" smtClean="0"/>
              <a:t>TWS can also emulate the  signalling processes of ‘Permissive Block Working’ .</a:t>
            </a:r>
            <a:br>
              <a:rPr lang="en-GB" sz="2800" dirty="0" smtClean="0"/>
            </a:br>
            <a:endParaRPr lang="en-GB" sz="2800" dirty="0" smtClean="0"/>
          </a:p>
          <a:p>
            <a:pPr eaLnBrk="1" hangingPunct="1"/>
            <a:r>
              <a:rPr lang="en-GB" sz="2800" dirty="0" smtClean="0"/>
              <a:t>The system allows ‘Permissive Movement Warrants’ to be issued, and records how many trains are occupying the block section.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25093386"/>
      </p:ext>
    </p:extLst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>
                <a:solidFill>
                  <a:schemeClr val="accent1">
                    <a:satMod val="150000"/>
                  </a:schemeClr>
                </a:solidFill>
                <a:latin typeface="Trebuchet MS" pitchFamily="34" charset="0"/>
                <a:ea typeface="+mj-ea"/>
                <a:cs typeface="+mj-cs"/>
              </a:rPr>
              <a:t>TWS – How does it work?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following demonstration follows a pair of trains moving around the network</a:t>
            </a:r>
            <a:br>
              <a:rPr lang="en-GB" smtClean="0"/>
            </a:br>
            <a:endParaRPr lang="en-GB" smtClean="0"/>
          </a:p>
          <a:p>
            <a:pPr eaLnBrk="1" hangingPunct="1"/>
            <a:r>
              <a:rPr lang="en-GB" smtClean="0"/>
              <a:t>The  network in this example is simple but  the system can be  much more complex.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Have a look at the layout.............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vid\Documents\Track Warrant System\TWS v2-6f\TWS demo\picture 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-10078" r="10078"/>
          <a:stretch/>
        </p:blipFill>
        <p:spPr bwMode="auto">
          <a:xfrm>
            <a:off x="-828000" y="1112886"/>
            <a:ext cx="9765511" cy="5040264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Shape 73"/>
          <p:cNvCxnSpPr/>
          <p:nvPr/>
        </p:nvCxnSpPr>
        <p:spPr>
          <a:xfrm rot="10800000" flipV="1">
            <a:off x="503238" y="2276475"/>
            <a:ext cx="8316912" cy="2952750"/>
          </a:xfrm>
          <a:prstGeom prst="bentConnector4">
            <a:avLst>
              <a:gd name="adj1" fmla="val -152"/>
              <a:gd name="adj2" fmla="val 122088"/>
            </a:avLst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51520" y="332656"/>
            <a:ext cx="5328190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/>
              <a:t>The line runs from Alpha to Hotel via Echo and Foxtrot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9388" y="3429000"/>
            <a:ext cx="2181225" cy="2517775"/>
            <a:chOff x="395536" y="3356992"/>
            <a:chExt cx="2181495" cy="2518539"/>
          </a:xfrm>
        </p:grpSpPr>
        <p:sp>
          <p:nvSpPr>
            <p:cNvPr id="6" name="TextBox 5"/>
            <p:cNvSpPr txBox="1"/>
            <p:nvPr/>
          </p:nvSpPr>
          <p:spPr>
            <a:xfrm>
              <a:off x="395536" y="5229200"/>
              <a:ext cx="2181495" cy="64633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/>
                <a:t>Station Alpha  has 5 </a:t>
              </a:r>
              <a:br>
                <a:rPr lang="en-GB" dirty="0"/>
              </a:br>
              <a:r>
                <a:rPr lang="en-GB" dirty="0"/>
                <a:t>platforms + siding</a:t>
              </a:r>
            </a:p>
          </p:txBody>
        </p:sp>
        <p:cxnSp>
          <p:nvCxnSpPr>
            <p:cNvPr id="10" name="Straight Arrow Connector 9"/>
            <p:cNvCxnSpPr>
              <a:stCxn id="6" idx="0"/>
            </p:cNvCxnSpPr>
            <p:nvPr/>
          </p:nvCxnSpPr>
          <p:spPr>
            <a:xfrm flipH="1" flipV="1">
              <a:off x="611561" y="3356992"/>
              <a:ext cx="874723" cy="1872208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835150" y="3284538"/>
            <a:ext cx="2170113" cy="2868612"/>
            <a:chOff x="2123728" y="3284984"/>
            <a:chExt cx="2169184" cy="2867546"/>
          </a:xfrm>
        </p:grpSpPr>
        <p:sp>
          <p:nvSpPr>
            <p:cNvPr id="8" name="TextBox 7"/>
            <p:cNvSpPr txBox="1"/>
            <p:nvPr/>
          </p:nvSpPr>
          <p:spPr>
            <a:xfrm>
              <a:off x="2123728" y="5229200"/>
              <a:ext cx="2169184" cy="9233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/>
                <a:t>Station Bravo  has 2 </a:t>
              </a:r>
              <a:br>
                <a:rPr lang="en-GB" dirty="0"/>
              </a:br>
              <a:r>
                <a:rPr lang="en-GB" dirty="0"/>
                <a:t>platforms , yard and </a:t>
              </a:r>
              <a:br>
                <a:rPr lang="en-GB" dirty="0"/>
              </a:br>
              <a:r>
                <a:rPr lang="en-GB" dirty="0"/>
                <a:t>through road</a:t>
              </a:r>
            </a:p>
          </p:txBody>
        </p:sp>
        <p:cxnSp>
          <p:nvCxnSpPr>
            <p:cNvPr id="13" name="Straight Arrow Connector 12"/>
            <p:cNvCxnSpPr>
              <a:stCxn id="8" idx="0"/>
            </p:cNvCxnSpPr>
            <p:nvPr/>
          </p:nvCxnSpPr>
          <p:spPr>
            <a:xfrm flipH="1" flipV="1">
              <a:off x="2411760" y="3284984"/>
              <a:ext cx="796560" cy="1944216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619250" y="3068638"/>
            <a:ext cx="5775325" cy="2651125"/>
            <a:chOff x="1619672" y="3068960"/>
            <a:chExt cx="5774520" cy="2651522"/>
          </a:xfrm>
        </p:grpSpPr>
        <p:sp>
          <p:nvSpPr>
            <p:cNvPr id="15" name="TextBox 14"/>
            <p:cNvSpPr txBox="1"/>
            <p:nvPr/>
          </p:nvSpPr>
          <p:spPr>
            <a:xfrm>
              <a:off x="5148064" y="4797152"/>
              <a:ext cx="2246128" cy="9233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/>
                <a:t>Between each station</a:t>
              </a:r>
              <a:br>
                <a:rPr lang="en-GB" dirty="0"/>
              </a:br>
              <a:r>
                <a:rPr lang="en-GB" dirty="0"/>
                <a:t>there is a single line</a:t>
              </a:r>
              <a:br>
                <a:rPr lang="en-GB" dirty="0"/>
              </a:br>
              <a:r>
                <a:rPr lang="en-GB" dirty="0"/>
                <a:t>section of track</a:t>
              </a:r>
            </a:p>
          </p:txBody>
        </p:sp>
        <p:cxnSp>
          <p:nvCxnSpPr>
            <p:cNvPr id="17" name="Straight Arrow Connector 16"/>
            <p:cNvCxnSpPr>
              <a:stCxn id="15" idx="0"/>
            </p:cNvCxnSpPr>
            <p:nvPr/>
          </p:nvCxnSpPr>
          <p:spPr>
            <a:xfrm flipH="1" flipV="1">
              <a:off x="1619672" y="3068960"/>
              <a:ext cx="4651456" cy="17281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5" idx="0"/>
            </p:cNvCxnSpPr>
            <p:nvPr/>
          </p:nvCxnSpPr>
          <p:spPr>
            <a:xfrm flipH="1" flipV="1">
              <a:off x="3275856" y="3068960"/>
              <a:ext cx="2995272" cy="17281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5" idx="0"/>
            </p:cNvCxnSpPr>
            <p:nvPr/>
          </p:nvCxnSpPr>
          <p:spPr>
            <a:xfrm flipH="1" flipV="1">
              <a:off x="5004048" y="3068960"/>
              <a:ext cx="1267080" cy="17281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5" idx="0"/>
            </p:cNvCxnSpPr>
            <p:nvPr/>
          </p:nvCxnSpPr>
          <p:spPr>
            <a:xfrm flipV="1">
              <a:off x="6271128" y="3068960"/>
              <a:ext cx="173080" cy="1728192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Elbow Connector 45"/>
          <p:cNvCxnSpPr/>
          <p:nvPr/>
        </p:nvCxnSpPr>
        <p:spPr>
          <a:xfrm>
            <a:off x="503238" y="919617"/>
            <a:ext cx="8351837" cy="1296987"/>
          </a:xfrm>
          <a:prstGeom prst="bentConnector3">
            <a:avLst>
              <a:gd name="adj1" fmla="val 50000"/>
            </a:avLst>
          </a:prstGeom>
          <a:ln w="28575"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684213" y="5157788"/>
            <a:ext cx="3455987" cy="0"/>
          </a:xfrm>
          <a:prstGeom prst="straightConnector1">
            <a:avLst/>
          </a:prstGeom>
          <a:ln w="28575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79"/>
          <p:cNvGrpSpPr>
            <a:grpSpLocks/>
          </p:cNvGrpSpPr>
          <p:nvPr/>
        </p:nvGrpSpPr>
        <p:grpSpPr bwMode="auto">
          <a:xfrm>
            <a:off x="179388" y="4868863"/>
            <a:ext cx="2635250" cy="1798637"/>
            <a:chOff x="179512" y="4869160"/>
            <a:chExt cx="2634632" cy="1798459"/>
          </a:xfrm>
        </p:grpSpPr>
        <p:sp>
          <p:nvSpPr>
            <p:cNvPr id="54" name="TextBox 53"/>
            <p:cNvSpPr txBox="1"/>
            <p:nvPr/>
          </p:nvSpPr>
          <p:spPr>
            <a:xfrm>
              <a:off x="179512" y="6021288"/>
              <a:ext cx="2634632" cy="64633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dirty="0"/>
                <a:t>Between Foxtrot and Golf</a:t>
              </a:r>
              <a:br>
                <a:rPr lang="en-GB" dirty="0"/>
              </a:br>
              <a:r>
                <a:rPr lang="en-GB" dirty="0"/>
                <a:t>there are 4 running lines</a:t>
              </a:r>
            </a:p>
          </p:txBody>
        </p:sp>
        <p:cxnSp>
          <p:nvCxnSpPr>
            <p:cNvPr id="79" name="Straight Arrow Connector 78"/>
            <p:cNvCxnSpPr>
              <a:stCxn id="54" idx="0"/>
            </p:cNvCxnSpPr>
            <p:nvPr/>
          </p:nvCxnSpPr>
          <p:spPr>
            <a:xfrm flipH="1" flipV="1">
              <a:off x="1403648" y="4869160"/>
              <a:ext cx="93180" cy="1152128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>
                <a:solidFill>
                  <a:schemeClr val="accent1">
                    <a:satMod val="150000"/>
                  </a:schemeClr>
                </a:solidFill>
                <a:latin typeface="Trebuchet MS" pitchFamily="34" charset="0"/>
                <a:ea typeface="+mj-ea"/>
                <a:cs typeface="+mj-cs"/>
              </a:rPr>
              <a:t>TWS – How does it work?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following demonstration follows </a:t>
            </a:r>
            <a:br>
              <a:rPr lang="en-GB" smtClean="0"/>
            </a:br>
            <a:r>
              <a:rPr lang="en-GB" smtClean="0"/>
              <a:t>trains moving around the network</a:t>
            </a:r>
            <a:br>
              <a:rPr lang="en-GB" smtClean="0"/>
            </a:br>
            <a:endParaRPr lang="en-GB" smtClean="0"/>
          </a:p>
          <a:p>
            <a:pPr eaLnBrk="1" hangingPunct="1"/>
            <a:r>
              <a:rPr lang="en-GB" smtClean="0"/>
              <a:t>We shall move a train in each direction through the network from Station Alpha to Station Charlie </a:t>
            </a:r>
            <a:br>
              <a:rPr lang="en-GB" smtClean="0"/>
            </a:br>
            <a:endParaRPr lang="en-GB" smtClean="0"/>
          </a:p>
          <a:p>
            <a:pPr algn="r" eaLnBrk="1" hangingPunct="1">
              <a:buFont typeface="Wingdings 2" charset="2"/>
              <a:buNone/>
            </a:pPr>
            <a:r>
              <a:rPr lang="en-GB" sz="2000" smtClean="0"/>
              <a:t/>
            </a:r>
            <a:br>
              <a:rPr lang="en-GB" sz="2000" smtClean="0"/>
            </a:br>
            <a:endParaRPr lang="en-GB" smtClean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avid\Documents\Track Warrant System\TWS v2-6f\TWS demo\pictur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912811" y="1071201"/>
            <a:ext cx="7769995" cy="39195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400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Starting Trains at Alpha and Charlie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900113" y="3573463"/>
            <a:ext cx="2447925" cy="2447925"/>
            <a:chOff x="899592" y="3573016"/>
            <a:chExt cx="2448272" cy="2448272"/>
          </a:xfrm>
        </p:grpSpPr>
        <p:sp>
          <p:nvSpPr>
            <p:cNvPr id="10" name="Rectangle 9"/>
            <p:cNvSpPr/>
            <p:nvPr/>
          </p:nvSpPr>
          <p:spPr>
            <a:xfrm>
              <a:off x="899592" y="5373216"/>
              <a:ext cx="2448272" cy="64807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  <a:t>Train 2AC01 is in</a:t>
              </a:r>
              <a:b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</a:br>
              <a: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  <a:t>Platform 2 at Alpha</a:t>
              </a:r>
            </a:p>
          </p:txBody>
        </p:sp>
        <p:cxnSp>
          <p:nvCxnSpPr>
            <p:cNvPr id="12" name="Elbow Connector 11"/>
            <p:cNvCxnSpPr>
              <a:stCxn id="10" idx="1"/>
            </p:cNvCxnSpPr>
            <p:nvPr/>
          </p:nvCxnSpPr>
          <p:spPr>
            <a:xfrm rot="10800000">
              <a:off x="899592" y="3573016"/>
              <a:ext cx="12700" cy="2124236"/>
            </a:xfrm>
            <a:prstGeom prst="bentConnector4">
              <a:avLst>
                <a:gd name="adj1" fmla="val 3680600"/>
                <a:gd name="adj2" fmla="val 100031"/>
              </a:avLst>
            </a:prstGeom>
            <a:ln w="19050">
              <a:prstDash val="dashDot"/>
              <a:headEnd type="none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5651500" y="4221164"/>
            <a:ext cx="2820989" cy="1800224"/>
            <a:chOff x="5652120" y="4221089"/>
            <a:chExt cx="2821013" cy="1800199"/>
          </a:xfrm>
        </p:grpSpPr>
        <p:sp>
          <p:nvSpPr>
            <p:cNvPr id="16" name="Rectangle 15"/>
            <p:cNvSpPr/>
            <p:nvPr/>
          </p:nvSpPr>
          <p:spPr>
            <a:xfrm>
              <a:off x="5652120" y="5373216"/>
              <a:ext cx="2808312" cy="64807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  <a:t>Train 2CA52 is in Down</a:t>
              </a:r>
              <a:b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</a:br>
              <a:r>
                <a:rPr lang="en-GB" b="1" dirty="0">
                  <a:solidFill>
                    <a:schemeClr val="bg1"/>
                  </a:solidFill>
                  <a:latin typeface="Trebuchet MS" pitchFamily="34" charset="0"/>
                </a:rPr>
                <a:t> Platform at Charlie</a:t>
              </a:r>
            </a:p>
          </p:txBody>
        </p:sp>
        <p:cxnSp>
          <p:nvCxnSpPr>
            <p:cNvPr id="43" name="Shape 42"/>
            <p:cNvCxnSpPr/>
            <p:nvPr/>
          </p:nvCxnSpPr>
          <p:spPr>
            <a:xfrm flipV="1">
              <a:off x="8460433" y="4221089"/>
              <a:ext cx="12700" cy="1476355"/>
            </a:xfrm>
            <a:prstGeom prst="bentConnector4">
              <a:avLst>
                <a:gd name="adj1" fmla="val 2713434"/>
                <a:gd name="adj2" fmla="val 102581"/>
              </a:avLst>
            </a:prstGeom>
            <a:ln w="19050"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Both Trains are now </a:t>
            </a:r>
            <a:b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ready to move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Both trains are ready to move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rebuchet MS" charset="0"/>
              </a:rPr>
              <a:t>The Controller now issues Warrants:</a:t>
            </a:r>
          </a:p>
          <a:p>
            <a:pPr lvl="1" eaLnBrk="1" hangingPunct="1"/>
            <a:r>
              <a:rPr lang="en-GB" smtClean="0">
                <a:latin typeface="Trebuchet MS" charset="0"/>
              </a:rPr>
              <a:t>2AC01  can move towards BRAVO </a:t>
            </a:r>
            <a:r>
              <a:rPr lang="en-GB" smtClean="0">
                <a:latin typeface="Wingdings" charset="2"/>
              </a:rPr>
              <a:t>Ü</a:t>
            </a:r>
          </a:p>
          <a:p>
            <a:pPr lvl="1" eaLnBrk="1" hangingPunct="1"/>
            <a:r>
              <a:rPr lang="en-GB" smtClean="0">
                <a:latin typeface="Wingdings" charset="2"/>
              </a:rPr>
              <a:t>Û </a:t>
            </a:r>
            <a:r>
              <a:rPr lang="en-GB" smtClean="0">
                <a:latin typeface="Trebuchet MS" charset="0"/>
              </a:rPr>
              <a:t>2CA51  can move towards BRAVO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-801" b="-801"/>
          <a:stretch/>
        </p:blipFill>
        <p:spPr bwMode="auto">
          <a:xfrm>
            <a:off x="659935" y="1153592"/>
            <a:ext cx="7824129" cy="402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301208"/>
            <a:ext cx="3097323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has received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 Warrant to enter the section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Platform 2 at Alpha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08104" y="5301208"/>
            <a:ext cx="3097323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2CA52 has received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 Warrant to enter the section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Down Platform at Charlie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548680"/>
            <a:ext cx="8496944" cy="70788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Warrants are issued allowing the trains to enter the sections. </a:t>
            </a:r>
            <a:b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When this is done the Section turns yellow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896164" cy="399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301208"/>
            <a:ext cx="3456384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has now entered the section from Alpha to Bravo. The colour has changed from yellow to </a:t>
            </a:r>
            <a:r>
              <a:rPr lang="en-GB" sz="1600" b="1" dirty="0">
                <a:solidFill>
                  <a:srgbClr val="FF0000"/>
                </a:solidFill>
                <a:latin typeface="Trebuchet MS" pitchFamily="34" charset="0"/>
                <a:ea typeface="+mn-ea"/>
                <a:cs typeface="+mn-cs"/>
              </a:rPr>
              <a:t>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4128" y="5301208"/>
            <a:ext cx="2609817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2CA52 has received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 Warrant but has not yet 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left Charlie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548680"/>
            <a:ext cx="8496944" cy="46166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1</a:t>
            </a:r>
            <a:r>
              <a:rPr lang="en-GB" sz="2400" b="1" baseline="300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st</a:t>
            </a:r>
            <a:r>
              <a:rPr lang="en-GB" sz="2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 Train enters section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301208"/>
            <a:ext cx="2691763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is still in the section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Alpha to Bravo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08104" y="5301208"/>
            <a:ext cx="2720617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2CA52 is now in the section</a:t>
            </a:r>
            <a:b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Charlie to Bravo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548680"/>
            <a:ext cx="8496944" cy="46166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</a:t>
            </a:r>
            <a:r>
              <a:rPr lang="en-GB" sz="2400" b="1" baseline="30000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nd</a:t>
            </a:r>
            <a:r>
              <a:rPr lang="en-GB" sz="2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 Train enters section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933334" cy="395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019924" y="1412776"/>
            <a:ext cx="4051520" cy="4799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332656"/>
            <a:ext cx="8496944" cy="70788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Train 2AC01 is at the end of the section and </a:t>
            </a:r>
            <a:b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needs  to select a route at BRAVO</a:t>
            </a:r>
          </a:p>
        </p:txBody>
      </p:sp>
      <p:sp>
        <p:nvSpPr>
          <p:cNvPr id="8" name="Oval 7"/>
          <p:cNvSpPr/>
          <p:nvPr/>
        </p:nvSpPr>
        <p:spPr>
          <a:xfrm>
            <a:off x="4257675" y="4005064"/>
            <a:ext cx="628650" cy="2159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572000" y="2306803"/>
            <a:ext cx="955675" cy="40163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835696" y="4005064"/>
            <a:ext cx="2304256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system shows the controller that Road 2</a:t>
            </a:r>
            <a:b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is available.</a:t>
            </a: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16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8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8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68760"/>
            <a:ext cx="4057180" cy="490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476672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selects Road 2 at BRAVO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2436" y="4939556"/>
            <a:ext cx="1851811" cy="36036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187624" y="4581128"/>
            <a:ext cx="2304256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selects  Road 2 and confirms that the train is Out-of-Section</a:t>
            </a: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19925" y="1844675"/>
            <a:ext cx="1368425" cy="1751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3528" y="476672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is now in Road 2 at BRAVO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024548"/>
            <a:ext cx="4720810" cy="56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3931022"/>
            <a:ext cx="1872208" cy="230832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 smtClean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Controller can now remove the warrant from 2AC01. Track berth changes to </a:t>
            </a:r>
            <a:r>
              <a:rPr lang="en-GB" sz="1600" dirty="0" smtClean="0">
                <a:solidFill>
                  <a:srgbClr val="0070C0"/>
                </a:solidFill>
                <a:latin typeface="Trebuchet MS" pitchFamily="34" charset="0"/>
                <a:ea typeface="+mn-ea"/>
                <a:cs typeface="+mn-cs"/>
              </a:rPr>
              <a:t>blue</a:t>
            </a:r>
            <a:r>
              <a:rPr lang="en-GB" sz="1600" dirty="0" smtClean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 to indicate that warrant has not been removed. </a:t>
            </a:r>
            <a:endParaRPr lang="en-GB" sz="1600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203847" y="1040542"/>
            <a:ext cx="4689121" cy="551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332656"/>
            <a:ext cx="8496944" cy="70788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Train 2CA52 is at the end of the section and </a:t>
            </a:r>
            <a:b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now needs to select a route at BRAVO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52" y="3933056"/>
            <a:ext cx="3600400" cy="92333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Trebuchet MS" pitchFamily="34" charset="0"/>
                <a:ea typeface="+mn-ea"/>
                <a:cs typeface="+mn-cs"/>
              </a:rPr>
              <a:t>Note that Road 2 is no longer shown on the selection list as it is already occupied by 2AC01</a:t>
            </a:r>
          </a:p>
        </p:txBody>
      </p:sp>
      <p:sp>
        <p:nvSpPr>
          <p:cNvPr id="9" name="Rectangle 8"/>
          <p:cNvSpPr/>
          <p:nvPr/>
        </p:nvSpPr>
        <p:spPr>
          <a:xfrm>
            <a:off x="5207889" y="1991981"/>
            <a:ext cx="681038" cy="377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187624" y="5373216"/>
            <a:ext cx="2880320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selects the Through Road at Bravo</a:t>
            </a:r>
          </a:p>
        </p:txBody>
      </p:sp>
      <p:sp>
        <p:nvSpPr>
          <p:cNvPr id="11" name="Oval 10"/>
          <p:cNvSpPr/>
          <p:nvPr/>
        </p:nvSpPr>
        <p:spPr>
          <a:xfrm>
            <a:off x="5024000" y="2868728"/>
            <a:ext cx="864927" cy="27224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634683" y="3638551"/>
            <a:ext cx="742950" cy="27146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Trains 2AC01 and 2CA52 are now at BRAVO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9952" y="5229200"/>
            <a:ext cx="3024336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Both trains have given up their warrants. Neither have permission to move further through the network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187624" y="1340768"/>
            <a:ext cx="7083322" cy="3529012"/>
          </a:xfrm>
          <a:prstGeom prst="rect">
            <a:avLst/>
          </a:prstGeom>
        </p:spPr>
      </p:pic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Send  2CA52 towards ALPHA</a:t>
            </a:r>
          </a:p>
        </p:txBody>
      </p:sp>
      <p:sp>
        <p:nvSpPr>
          <p:cNvPr id="8" name="Oval 7"/>
          <p:cNvSpPr/>
          <p:nvPr/>
        </p:nvSpPr>
        <p:spPr>
          <a:xfrm>
            <a:off x="3779838" y="3149600"/>
            <a:ext cx="107950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924300" y="4221163"/>
            <a:ext cx="2447925" cy="9366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627313" y="3141663"/>
            <a:ext cx="1081087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4140200" y="4221163"/>
            <a:ext cx="107950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pSp>
        <p:nvGrpSpPr>
          <p:cNvPr id="32777" name="Group 18"/>
          <p:cNvGrpSpPr>
            <a:grpSpLocks/>
          </p:cNvGrpSpPr>
          <p:nvPr/>
        </p:nvGrpSpPr>
        <p:grpSpPr bwMode="auto">
          <a:xfrm>
            <a:off x="1692275" y="1268413"/>
            <a:ext cx="5400675" cy="5418137"/>
            <a:chOff x="1691680" y="1268760"/>
            <a:chExt cx="5400600" cy="5418032"/>
          </a:xfrm>
        </p:grpSpPr>
        <p:grpSp>
          <p:nvGrpSpPr>
            <p:cNvPr id="32786" name="Group 4"/>
            <p:cNvGrpSpPr>
              <a:grpSpLocks/>
            </p:cNvGrpSpPr>
            <p:nvPr/>
          </p:nvGrpSpPr>
          <p:grpSpPr bwMode="auto">
            <a:xfrm>
              <a:off x="1691680" y="1268760"/>
              <a:ext cx="5400600" cy="5418032"/>
              <a:chOff x="2915816" y="-99392"/>
              <a:chExt cx="5400600" cy="5418032"/>
            </a:xfrm>
          </p:grpSpPr>
          <p:pic>
            <p:nvPicPr>
              <p:cNvPr id="32788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t="4282" r="58656" b="21654"/>
              <a:stretch>
                <a:fillRect/>
              </a:stretch>
            </p:blipFill>
            <p:spPr bwMode="auto">
              <a:xfrm>
                <a:off x="2937401" y="-99392"/>
                <a:ext cx="5379015" cy="5418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" name="Rectangle 3"/>
              <p:cNvSpPr/>
              <p:nvPr/>
            </p:nvSpPr>
            <p:spPr>
              <a:xfrm>
                <a:off x="2915816" y="2492945"/>
                <a:ext cx="2160558" cy="280823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6144556" y="1500531"/>
              <a:ext cx="935024" cy="12715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71600" y="5013176"/>
            <a:ext cx="2448272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issues a warrant for 2CA52 to move towards Alpha on the Main Line</a:t>
            </a:r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971550" y="4005263"/>
            <a:ext cx="3240088" cy="830262"/>
            <a:chOff x="971600" y="4005064"/>
            <a:chExt cx="3240360" cy="830997"/>
          </a:xfrm>
        </p:grpSpPr>
        <p:sp>
          <p:nvSpPr>
            <p:cNvPr id="7" name="TextBox 6"/>
            <p:cNvSpPr txBox="1"/>
            <p:nvPr/>
          </p:nvSpPr>
          <p:spPr>
            <a:xfrm>
              <a:off x="971600" y="4005064"/>
              <a:ext cx="2304256" cy="830997"/>
            </a:xfrm>
            <a:prstGeom prst="rect">
              <a:avLst/>
            </a:prstGeom>
            <a:solidFill>
              <a:schemeClr val="accent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  <a:t>There is a choice of 4 warrants which can be issued to 2CA52</a:t>
              </a:r>
            </a:p>
          </p:txBody>
        </p:sp>
        <p:cxnSp>
          <p:nvCxnSpPr>
            <p:cNvPr id="14" name="Straight Arrow Connector 13"/>
            <p:cNvCxnSpPr>
              <a:stCxn id="0" idx="3"/>
            </p:cNvCxnSpPr>
            <p:nvPr/>
          </p:nvCxnSpPr>
          <p:spPr>
            <a:xfrm>
              <a:off x="3275256" y="4421357"/>
              <a:ext cx="936704" cy="16047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0"/>
                            </p:stCondLst>
                            <p:childTnLst>
                              <p:par>
                                <p:cTn id="38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500"/>
                            </p:stCondLst>
                            <p:childTnLst>
                              <p:par>
                                <p:cTn id="4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9" grpId="2" animBg="1"/>
      <p:bldP spid="13" grpId="0" animBg="1"/>
      <p:bldP spid="13" grpId="1" animBg="1"/>
      <p:bldP spid="16" grpId="0" animBg="1"/>
      <p:bldP spid="1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Moving on....</a:t>
            </a:r>
            <a:b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.... Both trains are now in section</a:t>
            </a:r>
            <a:b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approaching their destinations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3795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55650" y="1989138"/>
            <a:ext cx="6408738" cy="3743325"/>
            <a:chOff x="755576" y="836712"/>
            <a:chExt cx="5271150" cy="2563201"/>
          </a:xfrm>
        </p:grpSpPr>
        <p:pic>
          <p:nvPicPr>
            <p:cNvPr id="34822" name="Picture 2"/>
            <p:cNvPicPr>
              <a:picLocks noChangeAspect="1" noChangeArrowheads="1"/>
            </p:cNvPicPr>
            <p:nvPr/>
          </p:nvPicPr>
          <p:blipFill>
            <a:blip r:embed="rId2"/>
            <a:srcRect t="3937" r="59486" b="61024"/>
            <a:stretch>
              <a:fillRect/>
            </a:stretch>
          </p:blipFill>
          <p:spPr bwMode="auto">
            <a:xfrm>
              <a:off x="755576" y="836712"/>
              <a:ext cx="5271150" cy="2563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5291611" y="1124773"/>
              <a:ext cx="720752" cy="12424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Both trains have departed from BRAVO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5"/>
          <p:cNvGrpSpPr>
            <a:grpSpLocks/>
          </p:cNvGrpSpPr>
          <p:nvPr/>
        </p:nvGrpSpPr>
        <p:grpSpPr bwMode="auto">
          <a:xfrm>
            <a:off x="1476375" y="1125538"/>
            <a:ext cx="5543550" cy="5334000"/>
            <a:chOff x="899592" y="1124712"/>
            <a:chExt cx="5544616" cy="5335201"/>
          </a:xfrm>
        </p:grpSpPr>
        <p:grpSp>
          <p:nvGrpSpPr>
            <p:cNvPr id="35855" name="Group 3"/>
            <p:cNvGrpSpPr>
              <a:grpSpLocks/>
            </p:cNvGrpSpPr>
            <p:nvPr/>
          </p:nvGrpSpPr>
          <p:grpSpPr bwMode="auto">
            <a:xfrm>
              <a:off x="1115616" y="1124712"/>
              <a:ext cx="5328592" cy="5335201"/>
              <a:chOff x="1115616" y="1124712"/>
              <a:chExt cx="5328592" cy="5335201"/>
            </a:xfrm>
          </p:grpSpPr>
          <p:pic>
            <p:nvPicPr>
              <p:cNvPr id="35857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t="3937" r="59212" b="23129"/>
              <a:stretch>
                <a:fillRect/>
              </a:stretch>
            </p:blipFill>
            <p:spPr bwMode="auto">
              <a:xfrm>
                <a:off x="1115616" y="1124712"/>
                <a:ext cx="5307150" cy="5335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Rectangle 2"/>
              <p:cNvSpPr/>
              <p:nvPr/>
            </p:nvSpPr>
            <p:spPr>
              <a:xfrm>
                <a:off x="5580442" y="1412114"/>
                <a:ext cx="863766" cy="12305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899592" y="4149580"/>
              <a:ext cx="3024770" cy="2014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is approaching Charlie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0" y="3789040"/>
            <a:ext cx="2664296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Before 2AC01 leaves the section, the controller routes the train into the Up 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5013176"/>
            <a:ext cx="2664296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Pressing the TOOS button (Train-out-of-section) moves the train into the Up Platform</a:t>
            </a:r>
          </a:p>
        </p:txBody>
      </p:sp>
      <p:sp>
        <p:nvSpPr>
          <p:cNvPr id="10" name="Oval 9"/>
          <p:cNvSpPr/>
          <p:nvPr/>
        </p:nvSpPr>
        <p:spPr>
          <a:xfrm>
            <a:off x="4787900" y="2997200"/>
            <a:ext cx="107950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500563" y="4365625"/>
            <a:ext cx="107950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4859338" y="5949950"/>
            <a:ext cx="792162" cy="358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1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7"/>
          <p:cNvGrpSpPr>
            <a:grpSpLocks/>
          </p:cNvGrpSpPr>
          <p:nvPr/>
        </p:nvGrpSpPr>
        <p:grpSpPr bwMode="auto">
          <a:xfrm>
            <a:off x="971550" y="1412875"/>
            <a:ext cx="7458075" cy="3529013"/>
            <a:chOff x="971600" y="1412776"/>
            <a:chExt cx="7458025" cy="3528392"/>
          </a:xfrm>
        </p:grpSpPr>
        <p:pic>
          <p:nvPicPr>
            <p:cNvPr id="36875" name="Picture 2"/>
            <p:cNvPicPr>
              <a:picLocks noChangeAspect="1" noChangeArrowheads="1"/>
            </p:cNvPicPr>
            <p:nvPr/>
          </p:nvPicPr>
          <p:blipFill>
            <a:blip r:embed="rId2"/>
            <a:srcRect t="3937" r="59212" b="61024"/>
            <a:stretch>
              <a:fillRect/>
            </a:stretch>
          </p:blipFill>
          <p:spPr bwMode="auto">
            <a:xfrm>
              <a:off x="971600" y="1412776"/>
              <a:ext cx="7305594" cy="3528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6948498" y="1700063"/>
              <a:ext cx="1481127" cy="1828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2AC01 has left the section and now is in Up Platform at Charlie</a:t>
            </a:r>
          </a:p>
        </p:txBody>
      </p:sp>
      <p:sp>
        <p:nvSpPr>
          <p:cNvPr id="4" name="Oval 3"/>
          <p:cNvSpPr/>
          <p:nvPr/>
        </p:nvSpPr>
        <p:spPr>
          <a:xfrm>
            <a:off x="5580063" y="4005263"/>
            <a:ext cx="1079500" cy="57626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932040" y="4725144"/>
            <a:ext cx="2448272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section between Bravo and Charlie can now be reoccupied</a:t>
            </a:r>
          </a:p>
        </p:txBody>
      </p:sp>
      <p:sp>
        <p:nvSpPr>
          <p:cNvPr id="5" name="Oval 4"/>
          <p:cNvSpPr/>
          <p:nvPr/>
        </p:nvSpPr>
        <p:spPr>
          <a:xfrm>
            <a:off x="7092950" y="3500438"/>
            <a:ext cx="1223963" cy="57626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5"/>
          <p:cNvGrpSpPr>
            <a:grpSpLocks/>
          </p:cNvGrpSpPr>
          <p:nvPr/>
        </p:nvGrpSpPr>
        <p:grpSpPr bwMode="auto">
          <a:xfrm>
            <a:off x="1763713" y="981075"/>
            <a:ext cx="5400675" cy="5335588"/>
            <a:chOff x="1763688" y="980728"/>
            <a:chExt cx="5400600" cy="5335201"/>
          </a:xfrm>
        </p:grpSpPr>
        <p:grpSp>
          <p:nvGrpSpPr>
            <p:cNvPr id="37904" name="Group 3"/>
            <p:cNvGrpSpPr>
              <a:grpSpLocks/>
            </p:cNvGrpSpPr>
            <p:nvPr/>
          </p:nvGrpSpPr>
          <p:grpSpPr bwMode="auto">
            <a:xfrm>
              <a:off x="1763688" y="980728"/>
              <a:ext cx="5400600" cy="5335201"/>
              <a:chOff x="1763688" y="980728"/>
              <a:chExt cx="5400600" cy="5335201"/>
            </a:xfrm>
          </p:grpSpPr>
          <p:pic>
            <p:nvPicPr>
              <p:cNvPr id="37906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t="3937" r="58656" b="23129"/>
              <a:stretch>
                <a:fillRect/>
              </a:stretch>
            </p:blipFill>
            <p:spPr bwMode="auto">
              <a:xfrm>
                <a:off x="1763688" y="980728"/>
                <a:ext cx="5379064" cy="5335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Rectangle 2"/>
              <p:cNvSpPr/>
              <p:nvPr/>
            </p:nvSpPr>
            <p:spPr>
              <a:xfrm>
                <a:off x="6156239" y="1268045"/>
                <a:ext cx="1008049" cy="12365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763688" y="3933264"/>
              <a:ext cx="2808248" cy="21604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2CA52 is now approaching ALPHA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3789040"/>
            <a:ext cx="3240360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Before 2CA52 leaves the section, the controller routes the train into the Parcels Bay</a:t>
            </a:r>
          </a:p>
        </p:txBody>
      </p:sp>
      <p:sp>
        <p:nvSpPr>
          <p:cNvPr id="10" name="Oval 9"/>
          <p:cNvSpPr/>
          <p:nvPr/>
        </p:nvSpPr>
        <p:spPr>
          <a:xfrm>
            <a:off x="4787900" y="4365625"/>
            <a:ext cx="936625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581150" y="2066925"/>
            <a:ext cx="1038225" cy="44767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700338" y="2852738"/>
            <a:ext cx="1038225" cy="49053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971600" y="4941168"/>
            <a:ext cx="2664296" cy="107721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Pressing the TOOS button (Train-out-of-section) moves the train into the Parcels Bay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675" y="5822950"/>
            <a:ext cx="792163" cy="358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0"/>
                            </p:stCondLst>
                            <p:childTnLst>
                              <p:par>
                                <p:cTn id="3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t="3937" r="59486" b="61024"/>
          <a:stretch>
            <a:fillRect/>
          </a:stretch>
        </p:blipFill>
        <p:spPr bwMode="auto">
          <a:xfrm>
            <a:off x="1116013" y="1773238"/>
            <a:ext cx="65151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Both trains have reached the end of their journeys</a:t>
            </a: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The ART Track Warrant System</a:t>
            </a:r>
            <a:b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has managed the safe movement of  trains 2AC01 and 2CA52 through the network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Permissive Block Working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2315580"/>
      </p:ext>
    </p:extLst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916832"/>
            <a:ext cx="8077200" cy="167335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The ART Track Warrant system will allow several trains to occupy a particular block section if  the controller selects ‘</a:t>
            </a:r>
            <a:r>
              <a:rPr lang="en-GB" dirty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p</a:t>
            </a: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ermissive block working’ for that section of line.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881900" y="1268760"/>
            <a:ext cx="53721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466188"/>
            <a:ext cx="8496944" cy="70788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has requested permissive working between Foxtrot and Golf on the Down Goods line</a:t>
            </a:r>
            <a:endParaRPr lang="en-GB" sz="20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627784" y="2997200"/>
            <a:ext cx="1368152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662112" y="1205124"/>
            <a:ext cx="5819775" cy="5514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466188"/>
            <a:ext cx="8496944" cy="70788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Up to 10 trains can occupy the permissive section; their identities are recorded in the Section Register</a:t>
            </a:r>
            <a:endParaRPr lang="en-GB" sz="20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3733443" y="1340768"/>
            <a:ext cx="838556" cy="2159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2555776" y="5589240"/>
            <a:ext cx="107950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17859013"/>
      </p:ext>
    </p:extLst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Safely digging up the track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096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22910122"/>
      </p:ext>
    </p:extLst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The ART Track Warrant system will also manage access for engineers to safely work on the track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1987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77598427"/>
      </p:ext>
    </p:extLst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“Engineers want to maintain the Down Main track between Golf and Foxtrot”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43011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t="45769" r="59212" b="29527"/>
          <a:stretch>
            <a:fillRect/>
          </a:stretch>
        </p:blipFill>
        <p:spPr bwMode="auto">
          <a:xfrm>
            <a:off x="755650" y="1989138"/>
            <a:ext cx="782478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23850" y="3643313"/>
            <a:ext cx="3240088" cy="2344737"/>
            <a:chOff x="323528" y="3643952"/>
            <a:chExt cx="3240360" cy="2344237"/>
          </a:xfrm>
        </p:grpSpPr>
        <p:sp>
          <p:nvSpPr>
            <p:cNvPr id="4" name="TextBox 3"/>
            <p:cNvSpPr txBox="1"/>
            <p:nvPr/>
          </p:nvSpPr>
          <p:spPr>
            <a:xfrm>
              <a:off x="323528" y="5157192"/>
              <a:ext cx="3240360" cy="830997"/>
            </a:xfrm>
            <a:prstGeom prst="rect">
              <a:avLst/>
            </a:prstGeom>
            <a:solidFill>
              <a:schemeClr val="accent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  <a:t>Down Main section</a:t>
              </a:r>
              <a:br>
                <a:rPr lang="en-GB" sz="16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</a:br>
              <a:r>
                <a:rPr lang="en-GB" sz="16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  <a:t>between Golf and Foxtrot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  <a:t>to be blocked</a:t>
              </a:r>
            </a:p>
          </p:txBody>
        </p:sp>
        <p:cxnSp>
          <p:nvCxnSpPr>
            <p:cNvPr id="6" name="Straight Arrow Connector 5"/>
            <p:cNvCxnSpPr>
              <a:stCxn id="0" idx="0"/>
            </p:cNvCxnSpPr>
            <p:nvPr/>
          </p:nvCxnSpPr>
          <p:spPr>
            <a:xfrm flipV="1">
              <a:off x="1944502" y="3643952"/>
              <a:ext cx="525506" cy="1512564"/>
            </a:xfrm>
            <a:prstGeom prst="straightConnector1">
              <a:avLst/>
            </a:prstGeom>
            <a:ln w="28575"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Possession needs to be taken on a 4 Track Section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7784" y="4725144"/>
            <a:ext cx="3024336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Wingdings" pitchFamily="2" charset="2"/>
                <a:ea typeface="+mn-ea"/>
                <a:cs typeface="+mn-cs"/>
              </a:rPr>
              <a:t>Û </a:t>
            </a: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Down Main &amp; Down Goods      	</a:t>
            </a: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Golf to Foxtrot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1340768"/>
            <a:ext cx="3240360" cy="55399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Up Main </a:t>
            </a:r>
            <a:r>
              <a:rPr lang="en-GB" sz="1600" b="1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&amp; Up </a:t>
            </a: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Relief </a:t>
            </a:r>
            <a:r>
              <a:rPr lang="en-GB" sz="1600" dirty="0">
                <a:solidFill>
                  <a:schemeClr val="bg1"/>
                </a:solidFill>
                <a:latin typeface="Wingdings" pitchFamily="2" charset="2"/>
                <a:ea typeface="+mn-ea"/>
                <a:cs typeface="+mn-cs"/>
              </a:rPr>
              <a:t>Ü</a:t>
            </a: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/>
            </a:r>
            <a:b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</a:b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from Foxtrot to Golf</a:t>
            </a: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t="45769" r="59212" b="29527"/>
          <a:stretch>
            <a:fillRect/>
          </a:stretch>
        </p:blipFill>
        <p:spPr bwMode="auto">
          <a:xfrm>
            <a:off x="827088" y="2205038"/>
            <a:ext cx="76136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is in the Down Platform at Golf Station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4869160"/>
            <a:ext cx="3168352" cy="33855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Wingdings" pitchFamily="2" charset="2"/>
                <a:ea typeface="+mn-ea"/>
                <a:cs typeface="+mn-cs"/>
              </a:rPr>
              <a:t>Û </a:t>
            </a: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is going to Foxtrot</a:t>
            </a:r>
            <a:endParaRPr lang="en-GB" sz="14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 t="39371" r="31541" b="24606"/>
          <a:stretch>
            <a:fillRect/>
          </a:stretch>
        </p:blipFill>
        <p:spPr bwMode="auto">
          <a:xfrm>
            <a:off x="236538" y="2060575"/>
            <a:ext cx="8907462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An Engineering Possession is authorised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4653136"/>
            <a:ext cx="4536504" cy="33855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 Possession is authorised on the Down Main </a:t>
            </a:r>
            <a:endParaRPr lang="en-GB" sz="14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64163" y="2033588"/>
            <a:ext cx="3384550" cy="49053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187450" y="3284538"/>
            <a:ext cx="1038225" cy="49053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t="39371" r="31541" b="24606"/>
          <a:stretch>
            <a:fillRect/>
          </a:stretch>
        </p:blipFill>
        <p:spPr bwMode="auto">
          <a:xfrm>
            <a:off x="236538" y="2276475"/>
            <a:ext cx="8907462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435600" y="2276475"/>
            <a:ext cx="3384550" cy="4905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An Engineering Possession is authorised</a:t>
            </a:r>
          </a:p>
        </p:txBody>
      </p:sp>
      <p:sp>
        <p:nvSpPr>
          <p:cNvPr id="5" name="Oval 4"/>
          <p:cNvSpPr/>
          <p:nvPr/>
        </p:nvSpPr>
        <p:spPr>
          <a:xfrm>
            <a:off x="7092950" y="2924175"/>
            <a:ext cx="1727200" cy="4921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427984" y="5013176"/>
            <a:ext cx="4536504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 Possession can be divided into 10 ‘Sub-Warrants’ allowing multiple worksites within a single sections.</a:t>
            </a:r>
            <a:endParaRPr lang="en-GB" sz="14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 t="39371" r="31541" b="24606"/>
          <a:stretch>
            <a:fillRect/>
          </a:stretch>
        </p:blipFill>
        <p:spPr bwMode="auto">
          <a:xfrm>
            <a:off x="236538" y="2420938"/>
            <a:ext cx="8907462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An Engineering Possession is authorised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 t="39371" r="31541" b="24606"/>
          <a:stretch>
            <a:fillRect/>
          </a:stretch>
        </p:blipFill>
        <p:spPr bwMode="auto">
          <a:xfrm>
            <a:off x="180975" y="2101850"/>
            <a:ext cx="8907463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Issue Movement Warrant to 9GF34 to move towards Foxtrot</a:t>
            </a:r>
          </a:p>
        </p:txBody>
      </p:sp>
      <p:sp>
        <p:nvSpPr>
          <p:cNvPr id="4" name="Oval 3"/>
          <p:cNvSpPr/>
          <p:nvPr/>
        </p:nvSpPr>
        <p:spPr>
          <a:xfrm>
            <a:off x="5459413" y="2087563"/>
            <a:ext cx="2716212" cy="39211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795963" y="2708275"/>
            <a:ext cx="1512887" cy="2159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899592" y="5013178"/>
            <a:ext cx="6469289" cy="30777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only available Movement Warrant to Foxtrot is on the Down Goods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5517233"/>
            <a:ext cx="5391074" cy="30777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There is still an Engineering Possession on the Down Main.</a:t>
            </a:r>
          </a:p>
        </p:txBody>
      </p:sp>
      <p:sp>
        <p:nvSpPr>
          <p:cNvPr id="8" name="Oval 7"/>
          <p:cNvSpPr/>
          <p:nvPr/>
        </p:nvSpPr>
        <p:spPr>
          <a:xfrm>
            <a:off x="1042988" y="3357563"/>
            <a:ext cx="122555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1042988" y="3789363"/>
            <a:ext cx="1225550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9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 t="39371" r="31541" b="24606"/>
          <a:stretch>
            <a:fillRect/>
          </a:stretch>
        </p:blipFill>
        <p:spPr bwMode="auto">
          <a:xfrm>
            <a:off x="236538" y="2420938"/>
            <a:ext cx="8907462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receives Movement Warrant to Foxtrot via Down Goods</a:t>
            </a:r>
          </a:p>
        </p:txBody>
      </p:sp>
      <p:sp>
        <p:nvSpPr>
          <p:cNvPr id="4" name="Oval 3"/>
          <p:cNvSpPr/>
          <p:nvPr/>
        </p:nvSpPr>
        <p:spPr>
          <a:xfrm>
            <a:off x="5795963" y="2974975"/>
            <a:ext cx="1584325" cy="3143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39552" y="5661248"/>
            <a:ext cx="3096344" cy="83099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selects the Down Goods Warrant and sends it to the driver.</a:t>
            </a:r>
            <a:endParaRPr lang="en-GB" sz="14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42988" y="4035425"/>
            <a:ext cx="1296987" cy="4905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99175" y="4752975"/>
            <a:ext cx="792163" cy="3603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0188" name="TextBox 9"/>
          <p:cNvSpPr txBox="1">
            <a:spLocks noChangeArrowheads="1"/>
          </p:cNvSpPr>
          <p:nvPr/>
        </p:nvSpPr>
        <p:spPr bwMode="auto">
          <a:xfrm>
            <a:off x="8940800" y="62325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Corbel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 t="39371" r="59212" b="24606"/>
          <a:stretch>
            <a:fillRect/>
          </a:stretch>
        </p:blipFill>
        <p:spPr bwMode="auto">
          <a:xfrm>
            <a:off x="900113" y="1916113"/>
            <a:ext cx="696118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 t="39371" r="59212" b="9843"/>
          <a:stretch>
            <a:fillRect/>
          </a:stretch>
        </p:blipFill>
        <p:spPr bwMode="auto">
          <a:xfrm>
            <a:off x="684213" y="1268413"/>
            <a:ext cx="740568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enter the section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951038" y="5418138"/>
            <a:ext cx="1108075" cy="4587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3568" y="1052736"/>
            <a:ext cx="5184576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Pressing the ‘TES’ (Train-entering-section) button confirms that 9GF34 is now between Golf &amp; Foxtrot.</a:t>
            </a:r>
            <a:endParaRPr lang="en-GB" sz="14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 t="39371" r="59212" b="24606"/>
          <a:stretch>
            <a:fillRect/>
          </a:stretch>
        </p:blipFill>
        <p:spPr bwMode="auto">
          <a:xfrm>
            <a:off x="900113" y="1773238"/>
            <a:ext cx="75406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is between Golf and Foxtrot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1720" y="4725144"/>
            <a:ext cx="2160240" cy="95410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colour has changed from yellow to </a:t>
            </a:r>
            <a:r>
              <a:rPr lang="en-GB" sz="1400" b="1" dirty="0">
                <a:solidFill>
                  <a:srgbClr val="FF0000"/>
                </a:solidFill>
                <a:latin typeface="Trebuchet MS" pitchFamily="34" charset="0"/>
                <a:ea typeface="+mn-ea"/>
                <a:cs typeface="+mn-cs"/>
              </a:rPr>
              <a:t>red </a:t>
            </a: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as the train is now in section</a:t>
            </a:r>
            <a:endParaRPr lang="en-GB" sz="1200" b="1" dirty="0">
              <a:solidFill>
                <a:schemeClr val="bg1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3"/>
          <p:cNvGrpSpPr>
            <a:grpSpLocks/>
          </p:cNvGrpSpPr>
          <p:nvPr/>
        </p:nvGrpSpPr>
        <p:grpSpPr bwMode="auto">
          <a:xfrm>
            <a:off x="395288" y="1700213"/>
            <a:ext cx="8302625" cy="3097212"/>
            <a:chOff x="395536" y="1700808"/>
            <a:chExt cx="8302465" cy="3096344"/>
          </a:xfrm>
        </p:grpSpPr>
        <p:pic>
          <p:nvPicPr>
            <p:cNvPr id="54286" name="Picture 2"/>
            <p:cNvPicPr>
              <a:picLocks noChangeAspect="1" noChangeArrowheads="1"/>
            </p:cNvPicPr>
            <p:nvPr/>
          </p:nvPicPr>
          <p:blipFill>
            <a:blip r:embed="rId2"/>
            <a:srcRect t="37894" r="39014" b="22147"/>
            <a:stretch>
              <a:fillRect/>
            </a:stretch>
          </p:blipFill>
          <p:spPr bwMode="auto">
            <a:xfrm>
              <a:off x="683568" y="1844824"/>
              <a:ext cx="8014433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395536" y="1700808"/>
              <a:ext cx="5545030" cy="215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approaches Foxtrot and leaves the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4437112"/>
            <a:ext cx="2160240" cy="52322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Both Platforms are available at Foxtrot</a:t>
            </a:r>
            <a:endParaRPr lang="en-GB" sz="1200" b="1" dirty="0">
              <a:solidFill>
                <a:srgbClr val="FF00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5157192"/>
            <a:ext cx="2160240" cy="52322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selects the Down Platform</a:t>
            </a:r>
            <a:endParaRPr lang="en-GB" sz="1200" b="1" dirty="0">
              <a:solidFill>
                <a:srgbClr val="FF00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6227763" y="2492375"/>
            <a:ext cx="1223962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395288" y="3573463"/>
            <a:ext cx="1223962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6" grpId="0" animBg="1"/>
      <p:bldP spid="16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 t="38387" r="39566" b="22147"/>
          <a:stretch>
            <a:fillRect/>
          </a:stretch>
        </p:blipFill>
        <p:spPr bwMode="auto">
          <a:xfrm>
            <a:off x="395288" y="1773238"/>
            <a:ext cx="84328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is routed to the Down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4509120"/>
            <a:ext cx="2952328" cy="73866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Controller confirms that 9GF34 has arrived at Foxtrot by pressing the ‘TOOS’ button. </a:t>
            </a:r>
            <a:endParaRPr lang="en-GB" sz="1200" b="1" dirty="0">
              <a:solidFill>
                <a:srgbClr val="FF00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0825" y="3644900"/>
            <a:ext cx="973138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43663" y="4076700"/>
            <a:ext cx="1008062" cy="4587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6443663" y="2349500"/>
            <a:ext cx="973137" cy="4318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 t="39371" r="59212" b="24606"/>
          <a:stretch>
            <a:fillRect/>
          </a:stretch>
        </p:blipFill>
        <p:spPr bwMode="auto">
          <a:xfrm>
            <a:off x="900113" y="1844675"/>
            <a:ext cx="6815137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9GF34 has arrived at Foxtrot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19475" y="1989138"/>
            <a:ext cx="2808288" cy="1584325"/>
            <a:chOff x="3419872" y="1988840"/>
            <a:chExt cx="2808312" cy="1584176"/>
          </a:xfrm>
        </p:grpSpPr>
        <p:sp>
          <p:nvSpPr>
            <p:cNvPr id="4" name="TextBox 3"/>
            <p:cNvSpPr txBox="1"/>
            <p:nvPr/>
          </p:nvSpPr>
          <p:spPr>
            <a:xfrm>
              <a:off x="4139952" y="1988840"/>
              <a:ext cx="2088232" cy="954107"/>
            </a:xfrm>
            <a:prstGeom prst="rect">
              <a:avLst/>
            </a:prstGeom>
            <a:solidFill>
              <a:schemeClr val="accent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marL="0" lv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400" b="1" dirty="0">
                  <a:solidFill>
                    <a:schemeClr val="bg1"/>
                  </a:solidFill>
                  <a:latin typeface="Trebuchet MS" pitchFamily="34" charset="0"/>
                  <a:ea typeface="+mn-ea"/>
                  <a:cs typeface="+mn-cs"/>
                </a:rPr>
                <a:t>The Engineers are still working between Golf and Foxtrot on the Down Main</a:t>
              </a:r>
              <a:endParaRPr lang="en-GB" sz="1200" b="1" dirty="0">
                <a:solidFill>
                  <a:srgbClr val="FF0000"/>
                </a:solidFill>
                <a:latin typeface="Trebuchet MS" pitchFamily="34" charset="0"/>
                <a:ea typeface="+mn-ea"/>
                <a:cs typeface="+mn-cs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3419872" y="2996807"/>
              <a:ext cx="720731" cy="576209"/>
            </a:xfrm>
            <a:prstGeom prst="straightConnector1">
              <a:avLst/>
            </a:prstGeom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The Engineers are ready to give up their Possession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57347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 t="39371" r="31541" b="22147"/>
          <a:stretch>
            <a:fillRect/>
          </a:stretch>
        </p:blipFill>
        <p:spPr bwMode="auto">
          <a:xfrm>
            <a:off x="395288" y="1700213"/>
            <a:ext cx="8429625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Giving up the Engineering Possession</a:t>
            </a:r>
          </a:p>
        </p:txBody>
      </p:sp>
      <p:sp>
        <p:nvSpPr>
          <p:cNvPr id="4" name="Oval 3"/>
          <p:cNvSpPr/>
          <p:nvPr/>
        </p:nvSpPr>
        <p:spPr>
          <a:xfrm>
            <a:off x="7019925" y="2276475"/>
            <a:ext cx="1223963" cy="5048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508104" y="4149080"/>
            <a:ext cx="3168352" cy="73866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Engineers still have Sub-Warrants for 3 worksites in the Possession</a:t>
            </a:r>
            <a:endParaRPr lang="en-GB" sz="1200" b="1" dirty="0">
              <a:solidFill>
                <a:srgbClr val="FF0000"/>
              </a:solidFill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t="39371" r="31541" b="22147"/>
          <a:stretch>
            <a:fillRect/>
          </a:stretch>
        </p:blipFill>
        <p:spPr bwMode="auto">
          <a:xfrm>
            <a:off x="395288" y="2060575"/>
            <a:ext cx="8497887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832600" y="3957638"/>
            <a:ext cx="1874838" cy="4587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508104" y="4725144"/>
            <a:ext cx="2736304" cy="52322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Now all of the Sub-Warrants have been handed back</a:t>
            </a:r>
            <a:endParaRPr lang="en-GB" sz="1200" b="1" dirty="0">
              <a:solidFill>
                <a:srgbClr val="FF00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All of the Engineering Work is completed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mph" presetSubtype="0" autoRev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t="39371" r="31541" b="22147"/>
          <a:stretch>
            <a:fillRect/>
          </a:stretch>
        </p:blipFill>
        <p:spPr bwMode="auto">
          <a:xfrm>
            <a:off x="611188" y="1989138"/>
            <a:ext cx="7974012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 t="39371" r="59212" b="24606"/>
          <a:stretch>
            <a:fillRect/>
          </a:stretch>
        </p:blipFill>
        <p:spPr bwMode="auto">
          <a:xfrm>
            <a:off x="900113" y="1700213"/>
            <a:ext cx="7329487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3528" y="332656"/>
            <a:ext cx="8496944" cy="40011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rPr>
              <a:t>The Engineers have completed their work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Hardware and software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57347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077200" cy="914400"/>
          </a:xfrm>
        </p:spPr>
        <p:txBody>
          <a:bodyPr/>
          <a:lstStyle/>
          <a:p>
            <a:pPr eaLnBrk="1" hangingPunct="1">
              <a:buFont typeface="Wingdings" charset="2"/>
              <a:buChar char="§"/>
            </a:pPr>
            <a:r>
              <a:rPr lang="en-GB" sz="2800" dirty="0" smtClean="0"/>
              <a:t>  TWS can run on any  Windows-based system</a:t>
            </a:r>
            <a:endParaRPr lang="en-GB" sz="2800" dirty="0"/>
          </a:p>
        </p:txBody>
      </p:sp>
      <p:pic>
        <p:nvPicPr>
          <p:cNvPr id="5" name="Picture 4" descr="TWS desktop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362200"/>
            <a:ext cx="3733800" cy="280035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 bwMode="auto">
          <a:xfrm>
            <a:off x="609600" y="21336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872" tIns="0" rIns="4572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GB" sz="280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 The software </a:t>
            </a:r>
            <a:r>
              <a:rPr lang="en-GB" sz="2800" dirty="0" smtClean="0">
                <a:solidFill>
                  <a:srgbClr val="FFFFFF"/>
                </a:solidFill>
                <a:latin typeface="+mn-lt"/>
              </a:rPr>
              <a:t> includes provision for remote units, for example to provide a screen display in a remote office</a:t>
            </a:r>
            <a:endParaRPr kumimoji="0" lang="en-GB" sz="2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685800" y="838200"/>
            <a:ext cx="807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872" tIns="0" rIns="4572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 TWS can run in standalone mode,  or it can be networked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/>
            </a:pPr>
            <a:endParaRPr kumimoji="0" lang="en-GB" sz="2800" b="0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6019800" cy="1066800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GB" sz="2800" dirty="0" smtClean="0"/>
              <a:t>  The software also supports mobile remote units such as a </a:t>
            </a:r>
            <a:r>
              <a:rPr lang="en-GB" sz="2800" dirty="0" err="1" smtClean="0"/>
              <a:t>ruggedised</a:t>
            </a:r>
            <a:r>
              <a:rPr lang="en-GB" sz="2800" dirty="0" smtClean="0"/>
              <a:t> tablet, suitable for locomotive on-board use. This will need a suitable radio link</a:t>
            </a:r>
            <a:endParaRPr lang="en-US" sz="2800" dirty="0"/>
          </a:p>
        </p:txBody>
      </p:sp>
      <p:pic>
        <p:nvPicPr>
          <p:cNvPr id="9" name="Picture 8" descr="TWS rugged mobile un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3505200"/>
            <a:ext cx="2133600" cy="1714280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ART Track Warrant benefits...	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Provides a simple,  low-cost means of  overseeing train movements around the network</a:t>
            </a:r>
          </a:p>
          <a:p>
            <a:pPr eaLnBrk="1" hangingPunct="1"/>
            <a:r>
              <a:rPr lang="en-GB" sz="2800" dirty="0" smtClean="0"/>
              <a:t>All of the transactions are written to a Train Register log which can be audited</a:t>
            </a:r>
          </a:p>
          <a:p>
            <a:pPr eaLnBrk="1" hangingPunct="1"/>
            <a:r>
              <a:rPr lang="en-GB" sz="2800" dirty="0" smtClean="0"/>
              <a:t>The system is extendable to incorporate</a:t>
            </a:r>
          </a:p>
          <a:p>
            <a:pPr lvl="1" eaLnBrk="1" hangingPunct="1"/>
            <a:r>
              <a:rPr lang="en-GB" sz="2000" dirty="0" smtClean="0"/>
              <a:t>Additional ‘dumb’ terminals for viewing network use from other offices and locations</a:t>
            </a:r>
          </a:p>
          <a:p>
            <a:pPr lvl="1" eaLnBrk="1" hangingPunct="1"/>
            <a:r>
              <a:rPr lang="en-GB" sz="2000" dirty="0" smtClean="0"/>
              <a:t>Shore to locomotive direct computer access</a:t>
            </a:r>
          </a:p>
          <a:p>
            <a:pPr lvl="1" eaLnBrk="1" hangingPunct="1"/>
            <a:r>
              <a:rPr lang="en-GB" sz="2000" dirty="0" smtClean="0"/>
              <a:t>GPS verification of locomotive position</a:t>
            </a:r>
          </a:p>
          <a:p>
            <a:pPr lvl="1" eaLnBrk="1" hangingPunct="1"/>
            <a:r>
              <a:rPr lang="en-GB" sz="2000" dirty="0" smtClean="0"/>
              <a:t>Verification of end-of-train position via GPS</a:t>
            </a:r>
          </a:p>
          <a:p>
            <a:pPr eaLnBrk="1" hangingPunct="1"/>
            <a:r>
              <a:rPr lang="en-GB" sz="2800" dirty="0" smtClean="0"/>
              <a:t>The system will work non-stop 24 * 7</a:t>
            </a:r>
          </a:p>
          <a:p>
            <a:pPr lvl="1" eaLnBrk="1" hangingPunct="1"/>
            <a:endParaRPr lang="en-GB" dirty="0" smtClean="0"/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8077200" cy="16733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Railway </a:t>
            </a:r>
            <a:r>
              <a:rPr lang="en-GB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Control Centre</a:t>
            </a:r>
            <a:br>
              <a:rPr lang="en-GB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</a:br>
            <a:r>
              <a:rPr lang="en-GB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Track Warrant System</a:t>
            </a:r>
            <a:endParaRPr lang="en-GB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63492" name="Picture 3" descr="D:\Documents\Advanced Rail Technologies\Admin\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33375"/>
            <a:ext cx="22034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5943600" y="1676400"/>
            <a:ext cx="3055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008000"/>
                </a:solidFill>
                <a:latin typeface="Trebuchet MS" charset="0"/>
              </a:rPr>
              <a:t>www.advancedrailtech.com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685800" y="3500438"/>
            <a:ext cx="80772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872" tIns="0" rIns="4572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2"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charset="0"/>
                <a:ea typeface="ＭＳ Ｐゴシック" charset="-128"/>
                <a:cs typeface="ＭＳ Ｐゴシック" charset="-128"/>
              </a:rPr>
              <a:t>TWS</a:t>
            </a:r>
            <a:endParaRPr kumimoji="0" lang="en-GB" sz="7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</TotalTime>
  <Words>1454</Words>
  <Application>Microsoft Macintosh PowerPoint</Application>
  <PresentationFormat>On-screen Show (4:3)</PresentationFormat>
  <Paragraphs>132</Paragraphs>
  <Slides>56</Slides>
  <Notes>1</Notes>
  <HiddenSlides>3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56</vt:i4>
      </vt:variant>
      <vt:variant>
        <vt:lpstr>Custom Shows</vt:lpstr>
      </vt:variant>
      <vt:variant>
        <vt:i4>1</vt:i4>
      </vt:variant>
    </vt:vector>
  </HeadingPairs>
  <TitlesOfParts>
    <vt:vector size="58" baseType="lpstr">
      <vt:lpstr>Module</vt:lpstr>
      <vt:lpstr>Railway Control Centre Track Warrant System</vt:lpstr>
      <vt:lpstr>TWS – What is its purpose?</vt:lpstr>
      <vt:lpstr>TWS – How does it work?</vt:lpstr>
      <vt:lpstr>TWS – How does it work?</vt:lpstr>
      <vt:lpstr>TWS – How does it work?</vt:lpstr>
      <vt:lpstr>Slide 6</vt:lpstr>
      <vt:lpstr>TWS – How does it work?</vt:lpstr>
      <vt:lpstr>Starting Trains at Alpha and Charlie</vt:lpstr>
      <vt:lpstr>Both Trains are now  ready to move</vt:lpstr>
      <vt:lpstr>Both trains are ready to move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Moving on.... .... Both trains are now in section approaching their destinations</vt:lpstr>
      <vt:lpstr>Slide 21</vt:lpstr>
      <vt:lpstr>Slide 22</vt:lpstr>
      <vt:lpstr>Slide 23</vt:lpstr>
      <vt:lpstr>Slide 24</vt:lpstr>
      <vt:lpstr>Slide 25</vt:lpstr>
      <vt:lpstr>The ART Track Warrant System has managed the safe movement of  trains 2AC01 and 2CA52 through the network</vt:lpstr>
      <vt:lpstr>Permissive Block Working</vt:lpstr>
      <vt:lpstr>The ART Track Warrant system will allow several trains to occupy a particular block section if  the controller selects ‘permissive block working’ for that section of line.</vt:lpstr>
      <vt:lpstr>Slide 29</vt:lpstr>
      <vt:lpstr>Slide 30</vt:lpstr>
      <vt:lpstr>Safely digging up the track</vt:lpstr>
      <vt:lpstr>The ART Track Warrant system will also manage access for engineers to safely work on the track</vt:lpstr>
      <vt:lpstr>“Engineers want to maintain the Down Main track between Golf and Foxtrot”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The Engineers are ready to give up their Possession</vt:lpstr>
      <vt:lpstr>Slide 48</vt:lpstr>
      <vt:lpstr>Slide 49</vt:lpstr>
      <vt:lpstr>Slide 50</vt:lpstr>
      <vt:lpstr>Slide 51</vt:lpstr>
      <vt:lpstr>Hardware and software</vt:lpstr>
      <vt:lpstr>Slide 53</vt:lpstr>
      <vt:lpstr>Slide 54</vt:lpstr>
      <vt:lpstr>ART Track Warrant benefits... </vt:lpstr>
      <vt:lpstr>Railway Control Centre Track Warrant System</vt:lpstr>
      <vt:lpstr>Custom Show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Richard Hammerton</dc:creator>
  <cp:lastModifiedBy>David Wilkinson</cp:lastModifiedBy>
  <cp:revision>212</cp:revision>
  <dcterms:created xsi:type="dcterms:W3CDTF">2015-11-05T12:56:08Z</dcterms:created>
  <dcterms:modified xsi:type="dcterms:W3CDTF">2015-11-05T12:56:33Z</dcterms:modified>
</cp:coreProperties>
</file>